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61" r:id="rId5"/>
    <p:sldId id="262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9" r:id="rId14"/>
    <p:sldId id="270" r:id="rId15"/>
    <p:sldId id="271" r:id="rId16"/>
    <p:sldId id="272" r:id="rId17"/>
    <p:sldId id="274" r:id="rId18"/>
    <p:sldId id="275" r:id="rId19"/>
    <p:sldId id="276" r:id="rId20"/>
    <p:sldId id="278" r:id="rId21"/>
    <p:sldId id="277" r:id="rId22"/>
    <p:sldId id="281" r:id="rId23"/>
    <p:sldId id="282" r:id="rId24"/>
    <p:sldId id="280" r:id="rId25"/>
    <p:sldId id="284" r:id="rId26"/>
    <p:sldId id="283" r:id="rId27"/>
    <p:sldId id="285" r:id="rId28"/>
    <p:sldId id="287" r:id="rId29"/>
    <p:sldId id="288" r:id="rId30"/>
    <p:sldId id="286" r:id="rId31"/>
    <p:sldId id="292" r:id="rId32"/>
    <p:sldId id="291" r:id="rId33"/>
    <p:sldId id="290" r:id="rId3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128"/>
    <a:srgbClr val="ECB51D"/>
    <a:srgbClr val="008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4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195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4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14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6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289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65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176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283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846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356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872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0B01F-1E35-45B3-B5FD-E78F9E509BE4}" type="datetimeFigureOut">
              <a:rPr lang="es-MX" smtClean="0"/>
              <a:t>27/06/2017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438D4-C683-4C30-B90C-DF70395FB0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814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g.inf.uc3m.es/~guillermo-suarez-tangil/papers/2016mal-iot.pdf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hackaday.com/2016/11/11/arduworm-a-malware-for-your-arduino-yu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ishopfox.com/resources/tools/rfid-hacking/attack-tools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1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jpg"/><Relationship Id="rId5" Type="http://schemas.openxmlformats.org/officeDocument/2006/relationships/image" Target="../media/image8.png"/><Relationship Id="rId10" Type="http://schemas.openxmlformats.org/officeDocument/2006/relationships/image" Target="../media/image12.jpg"/><Relationship Id="rId4" Type="http://schemas.openxmlformats.org/officeDocument/2006/relationships/image" Target="../media/image5.png"/><Relationship Id="rId9" Type="http://schemas.openxmlformats.org/officeDocument/2006/relationships/image" Target="../media/image11.jpg"/><Relationship Id="rId1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mxhack.blogspot.mx/2011/01/tarjetas-rfid-metro-ciudad-de-mexico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5.png"/><Relationship Id="rId7" Type="http://schemas.openxmlformats.org/officeDocument/2006/relationships/image" Target="../media/image5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53.jpg"/><Relationship Id="rId4" Type="http://schemas.openxmlformats.org/officeDocument/2006/relationships/image" Target="../media/image8.png"/><Relationship Id="rId9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gif"/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genieria.unam.mx/crofi/wp-content/uploads/Descargas/Documentos/Cursos/introduccionamicrocontroladorespicconc.pdf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ackthissite.org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hackaday.com/?s=arduin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keyland" TargetMode="External"/><Relationship Id="rId3" Type="http://schemas.openxmlformats.org/officeDocument/2006/relationships/image" Target="../media/image5.png"/><Relationship Id="rId7" Type="http://schemas.openxmlformats.org/officeDocument/2006/relationships/hyperlink" Target="mailto:hkeyland@gmail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www.incapsula.com/blog/malware-analysis-mirai-ddos-botnet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6.jpg"/><Relationship Id="rId12" Type="http://schemas.openxmlformats.org/officeDocument/2006/relationships/hyperlink" Target="http://es.gizmodo.com/el-ataque-de-la-botnet-mirai-le-costo-muy-caro-a-dyn-m-179203544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0" Type="http://schemas.openxmlformats.org/officeDocument/2006/relationships/image" Target="../media/image29.jpeg"/><Relationship Id="rId4" Type="http://schemas.openxmlformats.org/officeDocument/2006/relationships/image" Target="../media/image8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" y="6047532"/>
            <a:ext cx="12131749" cy="8032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5281"/>
          <a:stretch/>
        </p:blipFill>
        <p:spPr>
          <a:xfrm>
            <a:off x="217927" y="0"/>
            <a:ext cx="6846860" cy="3862299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510852" y="983870"/>
            <a:ext cx="3279770" cy="1342383"/>
            <a:chOff x="8057890" y="3694264"/>
            <a:chExt cx="3279770" cy="1342383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7890" y="3694264"/>
              <a:ext cx="3279769" cy="1342383"/>
            </a:xfrm>
            <a:prstGeom prst="rect">
              <a:avLst/>
            </a:prstGeom>
          </p:spPr>
        </p:pic>
        <p:sp>
          <p:nvSpPr>
            <p:cNvPr id="8" name="CuadroTexto 7"/>
            <p:cNvSpPr txBox="1"/>
            <p:nvPr/>
          </p:nvSpPr>
          <p:spPr>
            <a:xfrm>
              <a:off x="9748530" y="3923936"/>
              <a:ext cx="15891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100" spc="3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ABRIL</a:t>
              </a:r>
              <a:endParaRPr lang="es-MX" sz="2100" spc="3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9748530" y="4354823"/>
              <a:ext cx="15891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100" spc="3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  <a:endParaRPr lang="es-MX" sz="2100" spc="3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1419092" y="3669422"/>
            <a:ext cx="9371532" cy="1105152"/>
            <a:chOff x="1419092" y="3669422"/>
            <a:chExt cx="9371532" cy="1105152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9093" y="3669422"/>
              <a:ext cx="9371531" cy="1105152"/>
            </a:xfrm>
            <a:prstGeom prst="rect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1419092" y="3927851"/>
              <a:ext cx="9371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Seguridad Informática con </a:t>
              </a:r>
              <a:r>
                <a:rPr lang="es-MX" sz="2400" b="1" dirty="0" err="1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Arduino</a:t>
              </a:r>
              <a:endParaRPr lang="es-MX" sz="2400" b="1" dirty="0" smtClean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3338952" y="4776742"/>
            <a:ext cx="7451671" cy="542724"/>
            <a:chOff x="3338954" y="5256440"/>
            <a:chExt cx="7451671" cy="542724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8954" y="5256440"/>
              <a:ext cx="7451670" cy="542724"/>
            </a:xfrm>
            <a:prstGeom prst="rect">
              <a:avLst/>
            </a:prstGeom>
          </p:spPr>
        </p:pic>
        <p:sp>
          <p:nvSpPr>
            <p:cNvPr id="15" name="CuadroTexto 14"/>
            <p:cNvSpPr txBox="1"/>
            <p:nvPr/>
          </p:nvSpPr>
          <p:spPr>
            <a:xfrm>
              <a:off x="3338955" y="5350830"/>
              <a:ext cx="7451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Utilizando la plataforma </a:t>
              </a:r>
              <a:r>
                <a:rPr lang="es-MX" sz="1600" b="1" dirty="0" err="1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Arduino</a:t>
              </a:r>
              <a:r>
                <a:rPr lang="es-MX" sz="1600" b="1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 como herramienta para Hacking</a:t>
              </a:r>
              <a:endParaRPr lang="es-MX" sz="16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935" y="5304077"/>
            <a:ext cx="5782687" cy="492518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5007935" y="5307817"/>
            <a:ext cx="578268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7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Humberto </a:t>
            </a:r>
            <a:r>
              <a:rPr lang="es-MX" sz="17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Keymur</a:t>
            </a:r>
            <a:r>
              <a:rPr lang="es-MX" sz="17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Landeros</a:t>
            </a:r>
          </a:p>
        </p:txBody>
      </p:sp>
    </p:spTree>
    <p:extLst>
      <p:ext uri="{BB962C8B-B14F-4D97-AF65-F5344CB8AC3E}">
        <p14:creationId xmlns:p14="http://schemas.microsoft.com/office/powerpoint/2010/main" val="31892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07975" y="2211203"/>
            <a:ext cx="56848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Gusano que afecta al </a:t>
            </a:r>
            <a:r>
              <a:rPr lang="es-MX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Arduino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 </a:t>
            </a:r>
            <a:r>
              <a:rPr lang="es-MX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Yun</a:t>
            </a:r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Se aprovecha de numerosas vulnerabilidades ya que cuenta con un sistema Linux embebido.</a:t>
            </a:r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ARDUWORM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/>
          <a:srcRect l="12108" t="30857" r="34430" b="4666"/>
          <a:stretch/>
        </p:blipFill>
        <p:spPr>
          <a:xfrm>
            <a:off x="6404235" y="1525490"/>
            <a:ext cx="5435633" cy="368744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55575" y="4344551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1300" dirty="0">
                <a:hlinkClick r:id="rId8"/>
              </a:rPr>
              <a:t>http://www.seg.inf.uc3m.es/~</a:t>
            </a:r>
            <a:r>
              <a:rPr lang="es-MX" sz="1300" dirty="0" smtClean="0">
                <a:hlinkClick r:id="rId8"/>
              </a:rPr>
              <a:t>guillermo-suarez-tangil/papers/2016mal-iot.pdf</a:t>
            </a:r>
            <a:endParaRPr lang="es-MX" sz="1300" dirty="0" smtClean="0"/>
          </a:p>
          <a:p>
            <a:endParaRPr lang="es-MX" sz="1300" dirty="0"/>
          </a:p>
        </p:txBody>
      </p:sp>
      <p:sp>
        <p:nvSpPr>
          <p:cNvPr id="9" name="Rectángulo 8"/>
          <p:cNvSpPr/>
          <p:nvPr/>
        </p:nvSpPr>
        <p:spPr>
          <a:xfrm>
            <a:off x="155575" y="4720491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1300" dirty="0">
                <a:hlinkClick r:id="rId9"/>
              </a:rPr>
              <a:t>http://hackaday.com/2016/11/11/arduworm-a-malware-for-your-arduino-yun</a:t>
            </a:r>
            <a:r>
              <a:rPr lang="es-MX" sz="1300" dirty="0" smtClean="0">
                <a:hlinkClick r:id="rId9"/>
              </a:rPr>
              <a:t>/</a:t>
            </a:r>
            <a:endParaRPr lang="es-MX" sz="1300" dirty="0" smtClean="0"/>
          </a:p>
          <a:p>
            <a:endParaRPr lang="es-MX" sz="1300" dirty="0"/>
          </a:p>
        </p:txBody>
      </p:sp>
    </p:spTree>
    <p:extLst>
      <p:ext uri="{BB962C8B-B14F-4D97-AF65-F5344CB8AC3E}">
        <p14:creationId xmlns:p14="http://schemas.microsoft.com/office/powerpoint/2010/main" val="81264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88" y="400110"/>
            <a:ext cx="7569054" cy="58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64" y="1134134"/>
            <a:ext cx="7083393" cy="47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5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6" name="CuadroTexto 15"/>
          <p:cNvSpPr txBox="1"/>
          <p:nvPr/>
        </p:nvSpPr>
        <p:spPr>
          <a:xfrm>
            <a:off x="1955866" y="2242574"/>
            <a:ext cx="86369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Las herramientas y técnicas mostradas a continuación pueden ser peligrosas u ocasionar daños a terceros y solo son mostradas con fines educacionales.</a:t>
            </a:r>
          </a:p>
          <a:p>
            <a:pPr algn="ctr"/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ctr"/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Utilice estas herramientas en sus propios equipos o con un permiso por escrito. </a:t>
            </a:r>
          </a:p>
          <a:p>
            <a:pPr algn="ctr"/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ctr"/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El presentador no se hace responsable del uso ilegal de estas herramientas.</a:t>
            </a:r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9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07975" y="2211203"/>
            <a:ext cx="5684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Programa o dispositivo que </a:t>
            </a:r>
            <a:r>
              <a:rPr lang="es-MX" sz="2000" dirty="0">
                <a:solidFill>
                  <a:srgbClr val="E47128"/>
                </a:solidFill>
                <a:latin typeface="Consolas" panose="020B0609020204030204" pitchFamily="49" charset="0"/>
              </a:rPr>
              <a:t>se encarga de 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almacenar </a:t>
            </a:r>
            <a:r>
              <a:rPr lang="es-MX" sz="2000" dirty="0">
                <a:solidFill>
                  <a:srgbClr val="E47128"/>
                </a:solidFill>
                <a:latin typeface="Consolas" panose="020B0609020204030204" pitchFamily="49" charset="0"/>
              </a:rPr>
              <a:t>las pulsaciones que se realizan en el 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teclado.</a:t>
            </a:r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err="1" smtClean="0">
                <a:solidFill>
                  <a:srgbClr val="00858C"/>
                </a:solidFill>
                <a:latin typeface="Consolas" panose="020B0609020204030204" pitchFamily="49" charset="0"/>
              </a:rPr>
              <a:t>Keylogger</a:t>
            </a:r>
            <a:endParaRPr lang="es-MX" sz="3000" b="1" dirty="0" smtClean="0">
              <a:solidFill>
                <a:srgbClr val="00858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7"/>
          <a:srcRect l="11476" t="7702" r="12093" b="24195"/>
          <a:stretch/>
        </p:blipFill>
        <p:spPr>
          <a:xfrm>
            <a:off x="5790807" y="3604675"/>
            <a:ext cx="5040000" cy="25260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l="10830" t="7866" r="12093" b="16154"/>
          <a:stretch/>
        </p:blipFill>
        <p:spPr>
          <a:xfrm>
            <a:off x="5790807" y="1004379"/>
            <a:ext cx="5040000" cy="27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07975" y="2211203"/>
            <a:ext cx="568486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Teclado PS2 ($100)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Arduino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 Leonardo o Uno ($250)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Protoboard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 ($50)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Módulo SD ($40)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MicroSD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 ($50)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MX" sz="25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ctr"/>
            <a:r>
              <a:rPr lang="es-MX" sz="25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$490 -&gt; $500</a:t>
            </a:r>
            <a:endParaRPr lang="es-MX" sz="25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err="1" smtClean="0">
                <a:solidFill>
                  <a:srgbClr val="00858C"/>
                </a:solidFill>
                <a:latin typeface="Consolas" panose="020B0609020204030204" pitchFamily="49" charset="0"/>
              </a:rPr>
              <a:t>Keylogger</a:t>
            </a:r>
            <a:endParaRPr lang="es-MX" sz="3000" b="1" dirty="0" smtClean="0">
              <a:solidFill>
                <a:srgbClr val="00858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37" y="1517722"/>
            <a:ext cx="5537680" cy="46130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3"/>
          <a:stretch/>
        </p:blipFill>
        <p:spPr>
          <a:xfrm>
            <a:off x="9742660" y="2726760"/>
            <a:ext cx="2368116" cy="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4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err="1" smtClean="0">
                <a:solidFill>
                  <a:srgbClr val="00858C"/>
                </a:solidFill>
                <a:latin typeface="Consolas" panose="020B0609020204030204" pitchFamily="49" charset="0"/>
              </a:rPr>
              <a:t>Keylogger</a:t>
            </a:r>
            <a:endParaRPr lang="es-MX" sz="3000" b="1" dirty="0" smtClean="0">
              <a:solidFill>
                <a:srgbClr val="00858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71" y="2448787"/>
            <a:ext cx="56007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07975" y="1977416"/>
            <a:ext cx="56848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Radio </a:t>
            </a:r>
            <a:r>
              <a:rPr lang="es-MX" sz="2000" dirty="0" err="1">
                <a:solidFill>
                  <a:srgbClr val="E47128"/>
                </a:solidFill>
                <a:latin typeface="Consolas" panose="020B0609020204030204" pitchFamily="49" charset="0"/>
              </a:rPr>
              <a:t>Frequency</a:t>
            </a:r>
            <a:r>
              <a:rPr lang="es-MX" sz="2000" dirty="0">
                <a:solidFill>
                  <a:srgbClr val="E47128"/>
                </a:solidFill>
                <a:latin typeface="Consolas" panose="020B0609020204030204" pitchFamily="49" charset="0"/>
              </a:rPr>
              <a:t> </a:t>
            </a:r>
            <a:r>
              <a:rPr lang="es-MX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Identification</a:t>
            </a:r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ctr"/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Unidireccional</a:t>
            </a:r>
          </a:p>
          <a:p>
            <a:pPr algn="ctr"/>
            <a:r>
              <a:rPr lang="es-MX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Near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 </a:t>
            </a:r>
            <a:r>
              <a:rPr lang="es-MX" sz="2000" dirty="0" err="1">
                <a:solidFill>
                  <a:srgbClr val="E47128"/>
                </a:solidFill>
                <a:latin typeface="Consolas" panose="020B0609020204030204" pitchFamily="49" charset="0"/>
              </a:rPr>
              <a:t>field</a:t>
            </a:r>
            <a:r>
              <a:rPr lang="es-MX" sz="2000" dirty="0">
                <a:solidFill>
                  <a:srgbClr val="E47128"/>
                </a:solidFill>
                <a:latin typeface="Consolas" panose="020B0609020204030204" pitchFamily="49" charset="0"/>
              </a:rPr>
              <a:t> </a:t>
            </a:r>
            <a:r>
              <a:rPr lang="es-MX" sz="2000" dirty="0" err="1">
                <a:solidFill>
                  <a:srgbClr val="E47128"/>
                </a:solidFill>
                <a:latin typeface="Consolas" panose="020B0609020204030204" pitchFamily="49" charset="0"/>
              </a:rPr>
              <a:t>communication</a:t>
            </a:r>
            <a:r>
              <a:rPr lang="es-MX" sz="2000" dirty="0">
                <a:solidFill>
                  <a:srgbClr val="E47128"/>
                </a:solidFill>
                <a:latin typeface="Consolas" panose="020B0609020204030204" pitchFamily="49" charset="0"/>
              </a:rPr>
              <a:t> </a:t>
            </a:r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ctr"/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Bidireccional</a:t>
            </a:r>
          </a:p>
          <a:p>
            <a:pPr algn="ctr"/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Control de acceso (empleados)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Transportes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Pagos con 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tarjeta</a:t>
            </a:r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Identificación de cualquier tipo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RFID – NFC 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36307" t="10000" r="13108" b="29774"/>
          <a:stretch/>
        </p:blipFill>
        <p:spPr>
          <a:xfrm>
            <a:off x="5825021" y="1544010"/>
            <a:ext cx="6189785" cy="414534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096000" y="5822786"/>
            <a:ext cx="6096000" cy="5693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1300" dirty="0">
                <a:hlinkClick r:id="rId8"/>
              </a:rPr>
              <a:t>http://www.bishopfox.com/resources/tools/rfid-hacking/attack-tools</a:t>
            </a:r>
            <a:r>
              <a:rPr lang="es-MX" sz="1300" dirty="0" smtClean="0">
                <a:hlinkClick r:id="rId8"/>
              </a:rPr>
              <a:t>/</a:t>
            </a:r>
            <a:endParaRPr lang="es-MX" sz="1300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3817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8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RFID – NFC 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How to clone a security badge in seconds [Full HD,1920x1080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89980" y="1732251"/>
            <a:ext cx="7625657" cy="42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8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07974" y="1977416"/>
            <a:ext cx="60084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Este módulo permite leer tarjetas de identificación de acceso </a:t>
            </a:r>
            <a:r>
              <a:rPr lang="es-MX" sz="2000" b="1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Mifare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, como las utilizadas en el metro, gobierno y tarjetas de crédito.</a:t>
            </a:r>
          </a:p>
          <a:p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Para la lectura de información se utiliza una clave de 6 valores de 0 hasta 255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[0xFF,</a:t>
            </a:r>
            <a:r>
              <a:rPr lang="es-MX" sz="2000" dirty="0">
                <a:solidFill>
                  <a:srgbClr val="E47128"/>
                </a:solidFill>
                <a:latin typeface="Consolas" panose="020B0609020204030204" pitchFamily="49" charset="0"/>
              </a:rPr>
              <a:t> 0xFF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,</a:t>
            </a:r>
            <a:r>
              <a:rPr lang="es-MX" sz="2000" dirty="0">
                <a:solidFill>
                  <a:srgbClr val="E47128"/>
                </a:solidFill>
                <a:latin typeface="Consolas" panose="020B0609020204030204" pitchFamily="49" charset="0"/>
              </a:rPr>
              <a:t> 0xFF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,</a:t>
            </a:r>
            <a:r>
              <a:rPr lang="es-MX" sz="2000" dirty="0">
                <a:solidFill>
                  <a:srgbClr val="E47128"/>
                </a:solidFill>
                <a:latin typeface="Consolas" panose="020B0609020204030204" pitchFamily="49" charset="0"/>
              </a:rPr>
              <a:t> 0xFF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,</a:t>
            </a:r>
            <a:r>
              <a:rPr lang="es-MX" sz="2000" dirty="0">
                <a:solidFill>
                  <a:srgbClr val="E47128"/>
                </a:solidFill>
                <a:latin typeface="Consolas" panose="020B0609020204030204" pitchFamily="49" charset="0"/>
              </a:rPr>
              <a:t> 0xFF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,</a:t>
            </a:r>
            <a:r>
              <a:rPr lang="es-MX" sz="2000" dirty="0">
                <a:solidFill>
                  <a:srgbClr val="E47128"/>
                </a:solidFill>
                <a:latin typeface="Consolas" panose="020B0609020204030204" pitchFamily="49" charset="0"/>
              </a:rPr>
              <a:t> 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0xFF]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363284" y="1252168"/>
            <a:ext cx="5249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PN532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88" y="1270560"/>
            <a:ext cx="3190517" cy="4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71" y="1518632"/>
            <a:ext cx="6202439" cy="465182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I0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20" y="1503199"/>
            <a:ext cx="4419600" cy="44378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43" y="4172054"/>
            <a:ext cx="5715000" cy="24955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73" y="2800965"/>
            <a:ext cx="1975315" cy="14109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72" y="1601435"/>
            <a:ext cx="1905000" cy="1905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2" y="3922993"/>
            <a:ext cx="2751061" cy="151881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2289454"/>
            <a:ext cx="977730" cy="9761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40" y="4525642"/>
            <a:ext cx="2042160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2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err="1">
                <a:solidFill>
                  <a:srgbClr val="00858C"/>
                </a:solidFill>
                <a:latin typeface="Consolas" panose="020B0609020204030204" pitchFamily="49" charset="0"/>
              </a:rPr>
              <a:t>readAllMemoryBlocks</a:t>
            </a:r>
            <a:endParaRPr lang="es-MX" sz="3000" b="1" dirty="0" smtClean="0">
              <a:solidFill>
                <a:srgbClr val="00858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71" y="2448787"/>
            <a:ext cx="56007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07974" y="1881003"/>
            <a:ext cx="6008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Una vez conocida la llave es posible rellenar la tarjeta con la cantidad de dinero que se quiera.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363284" y="1252168"/>
            <a:ext cx="5249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Tarjeta Metro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/>
          <a:srcRect l="16000" t="7374" r="42277" b="5979"/>
          <a:stretch/>
        </p:blipFill>
        <p:spPr>
          <a:xfrm>
            <a:off x="6741737" y="1040078"/>
            <a:ext cx="4306641" cy="503076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6" t="31795" r="2500" b="26565"/>
          <a:stretch/>
        </p:blipFill>
        <p:spPr>
          <a:xfrm>
            <a:off x="661181" y="2879731"/>
            <a:ext cx="5655212" cy="285574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67735" y="583737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1300" dirty="0">
                <a:hlinkClick r:id="rId9"/>
              </a:rPr>
              <a:t>http://</a:t>
            </a:r>
            <a:r>
              <a:rPr lang="es-MX" sz="1300" dirty="0" smtClean="0">
                <a:hlinkClick r:id="rId9"/>
              </a:rPr>
              <a:t>mxhack.blogspot.mx/2011/01/tarjetas-rfid-metro-ciudad-de-mexico.html</a:t>
            </a:r>
            <a:endParaRPr lang="es-MX" sz="1300" dirty="0" smtClean="0"/>
          </a:p>
          <a:p>
            <a:endParaRPr lang="es-MX" sz="1300" dirty="0"/>
          </a:p>
        </p:txBody>
      </p:sp>
    </p:spTree>
    <p:extLst>
      <p:ext uri="{BB962C8B-B14F-4D97-AF65-F5344CB8AC3E}">
        <p14:creationId xmlns:p14="http://schemas.microsoft.com/office/powerpoint/2010/main" val="31095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err="1">
                <a:solidFill>
                  <a:srgbClr val="00858C"/>
                </a:solidFill>
                <a:latin typeface="Consolas" panose="020B0609020204030204" pitchFamily="49" charset="0"/>
              </a:rPr>
              <a:t>readMetroCard</a:t>
            </a:r>
            <a:endParaRPr lang="es-MX" sz="3000" b="1" dirty="0" smtClean="0">
              <a:solidFill>
                <a:srgbClr val="00858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99" y="2086794"/>
            <a:ext cx="9497493" cy="34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07974" y="1881003"/>
            <a:ext cx="60084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EL Metro actualizo su sistema para que esto no ocurra (validación de saldo)</a:t>
            </a:r>
          </a:p>
          <a:p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ctr"/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¿Cuánto durará?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363284" y="1252168"/>
            <a:ext cx="5249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Tarjeta Metro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92" y="1134134"/>
            <a:ext cx="3826413" cy="50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9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07974" y="1977416"/>
            <a:ext cx="60084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Esta misma tecnología se utiliza para la aprobación de pagos con acercar nuestra tarjeta.</a:t>
            </a:r>
          </a:p>
          <a:p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363284" y="1252168"/>
            <a:ext cx="5249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Tarjetas bancarias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63" y="1585545"/>
            <a:ext cx="4968724" cy="39157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1" b="25539"/>
          <a:stretch/>
        </p:blipFill>
        <p:spPr>
          <a:xfrm>
            <a:off x="48304" y="3354159"/>
            <a:ext cx="5905500" cy="16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363284" y="1252168"/>
            <a:ext cx="5249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Contramedida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05" y="1672188"/>
            <a:ext cx="4002258" cy="40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363284" y="1252168"/>
            <a:ext cx="5249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Otros usos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4" y="2102868"/>
            <a:ext cx="2857500" cy="2857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84" y="2453035"/>
            <a:ext cx="3048000" cy="25812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1" t="28151" r="22736" b="27634"/>
          <a:stretch/>
        </p:blipFill>
        <p:spPr>
          <a:xfrm>
            <a:off x="6741737" y="4240164"/>
            <a:ext cx="3348110" cy="18569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95" y="1280863"/>
            <a:ext cx="4761049" cy="25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8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07975" y="2638972"/>
            <a:ext cx="60084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Los dispositivos </a:t>
            </a:r>
            <a:r>
              <a:rPr lang="es-MX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Android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 bloquean su uso mediante patrón o código de desbloqueo.</a:t>
            </a:r>
          </a:p>
          <a:p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Generalmente el código es de 4 números con un retraso de 30 segundos cada 5 intentos</a:t>
            </a:r>
          </a:p>
          <a:p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ctr"/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16 </a:t>
            </a:r>
            <a:r>
              <a:rPr lang="es-MX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hrs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 para romper la clave</a:t>
            </a:r>
          </a:p>
          <a:p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363284" y="1252168"/>
            <a:ext cx="5249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 err="1" smtClean="0">
                <a:solidFill>
                  <a:srgbClr val="00858C"/>
                </a:solidFill>
                <a:latin typeface="Consolas" panose="020B0609020204030204" pitchFamily="49" charset="0"/>
              </a:rPr>
              <a:t>Android</a:t>
            </a:r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 – Código de desbloqueo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Arduino Leonardo Android PIN Brute Force [HD, 1280x720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7883" y="1995480"/>
            <a:ext cx="5877170" cy="33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2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31" y="1216725"/>
            <a:ext cx="9765323" cy="348048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61" y="3680876"/>
            <a:ext cx="3969876" cy="223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63284" y="2065771"/>
            <a:ext cx="47151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Emula</a:t>
            </a:r>
            <a:r>
              <a:rPr lang="en-US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 un </a:t>
            </a:r>
            <a:r>
              <a:rPr lang="en-US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teclado</a:t>
            </a:r>
            <a:r>
              <a:rPr lang="en-US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 para injector commandos en el </a:t>
            </a:r>
            <a:r>
              <a:rPr lang="en-US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equipo</a:t>
            </a:r>
            <a:r>
              <a:rPr lang="en-US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E47128"/>
                </a:solidFill>
                <a:latin typeface="Consolas" panose="020B0609020204030204" pitchFamily="49" charset="0"/>
              </a:rPr>
              <a:t>victima</a:t>
            </a:r>
            <a:endParaRPr lang="en-US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363284" y="1252168"/>
            <a:ext cx="47151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 err="1" smtClean="0">
                <a:solidFill>
                  <a:srgbClr val="00858C"/>
                </a:solidFill>
                <a:latin typeface="Consolas" panose="020B0609020204030204" pitchFamily="49" charset="0"/>
              </a:rPr>
              <a:t>Malduino</a:t>
            </a:r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 – BAD USB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7"/>
          <a:srcRect l="13231" t="11641" r="34246" b="35518"/>
          <a:stretch/>
        </p:blipFill>
        <p:spPr>
          <a:xfrm>
            <a:off x="5321935" y="1661223"/>
            <a:ext cx="6625737" cy="374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0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Historia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7"/>
          <a:srcRect l="8800" t="27066" r="8999" b="23868"/>
          <a:stretch/>
        </p:blipFill>
        <p:spPr>
          <a:xfrm>
            <a:off x="636246" y="2312380"/>
            <a:ext cx="7981997" cy="2680087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1207226" y="5869152"/>
            <a:ext cx="10185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 smtClean="0">
                <a:hlinkClick r:id="rId8"/>
              </a:rPr>
              <a:t>http://www.ingenieria.unam.mx/crofi/wp-content/uploads/Descargas/Documentos/Cursos/introduccionamicrocontroladorespicconc.pdf</a:t>
            </a:r>
            <a:endParaRPr lang="es-MX" sz="1400" dirty="0" smtClean="0"/>
          </a:p>
          <a:p>
            <a:endParaRPr lang="es-MX" sz="1400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9"/>
          <a:srcRect l="22311" r="37345" b="9081"/>
          <a:stretch/>
        </p:blipFill>
        <p:spPr>
          <a:xfrm>
            <a:off x="7958109" y="1328840"/>
            <a:ext cx="3556988" cy="45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4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err="1">
                <a:solidFill>
                  <a:srgbClr val="00858C"/>
                </a:solidFill>
                <a:latin typeface="Consolas" panose="020B0609020204030204" pitchFamily="49" charset="0"/>
              </a:rPr>
              <a:t>stealData</a:t>
            </a:r>
            <a:endParaRPr lang="es-MX" sz="3000" b="1" dirty="0" smtClean="0">
              <a:solidFill>
                <a:srgbClr val="00858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71" y="2448787"/>
            <a:ext cx="56007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err="1">
                <a:solidFill>
                  <a:srgbClr val="00858C"/>
                </a:solidFill>
                <a:latin typeface="Consolas" panose="020B0609020204030204" pitchFamily="49" charset="0"/>
              </a:rPr>
              <a:t>stealData</a:t>
            </a:r>
            <a:endParaRPr lang="es-MX" sz="3000" b="1" dirty="0" smtClean="0">
              <a:solidFill>
                <a:srgbClr val="00858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/>
          <a:srcRect l="5280" t="8669" r="33423" b="34538"/>
          <a:stretch/>
        </p:blipFill>
        <p:spPr>
          <a:xfrm>
            <a:off x="2627416" y="1793848"/>
            <a:ext cx="7257444" cy="378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-81224" y="252532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Enlaces Interesantes</a:t>
            </a:r>
          </a:p>
          <a:p>
            <a:pPr algn="ctr"/>
            <a:endParaRPr lang="es-MX" sz="3000" b="1" dirty="0">
              <a:solidFill>
                <a:srgbClr val="00858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6" name="CuadroTexto 15"/>
          <p:cNvSpPr txBox="1"/>
          <p:nvPr/>
        </p:nvSpPr>
        <p:spPr>
          <a:xfrm>
            <a:off x="-1" y="3827222"/>
            <a:ext cx="11043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E47128"/>
                </a:solidFill>
                <a:latin typeface="Consolas" panose="020B0609020204030204" pitchFamily="49" charset="0"/>
                <a:hlinkClick r:id="rId7"/>
              </a:rPr>
              <a:t>http://hackaday.com/?</a:t>
            </a:r>
            <a:r>
              <a:rPr lang="en-US" sz="2000" dirty="0" smtClean="0">
                <a:solidFill>
                  <a:srgbClr val="E47128"/>
                </a:solidFill>
                <a:latin typeface="Consolas" panose="020B0609020204030204" pitchFamily="49" charset="0"/>
                <a:hlinkClick r:id="rId7"/>
              </a:rPr>
              <a:t>s=arduino</a:t>
            </a:r>
            <a:endParaRPr lang="en-US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r"/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r"/>
            <a:r>
              <a:rPr lang="es-MX" sz="2000" dirty="0">
                <a:solidFill>
                  <a:srgbClr val="E47128"/>
                </a:solidFill>
                <a:latin typeface="Consolas" panose="020B0609020204030204" pitchFamily="49" charset="0"/>
                <a:hlinkClick r:id="rId8"/>
              </a:rPr>
              <a:t>https://www.hackthissite.org</a:t>
            </a:r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  <a:hlinkClick r:id="rId8"/>
              </a:rPr>
              <a:t>/</a:t>
            </a:r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r"/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r"/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-81224" y="2525323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Gracias</a:t>
            </a:r>
          </a:p>
          <a:p>
            <a:pPr algn="ctr"/>
            <a:endParaRPr lang="es-MX" sz="3000" b="1" dirty="0">
              <a:solidFill>
                <a:srgbClr val="00858C"/>
              </a:solidFill>
              <a:latin typeface="Consolas" panose="020B0609020204030204" pitchFamily="49" charset="0"/>
            </a:endParaRPr>
          </a:p>
          <a:p>
            <a:pPr algn="ctr"/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¿Preguntas?</a:t>
            </a:r>
          </a:p>
        </p:txBody>
      </p:sp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6" name="CuadroTexto 15"/>
          <p:cNvSpPr txBox="1"/>
          <p:nvPr/>
        </p:nvSpPr>
        <p:spPr>
          <a:xfrm>
            <a:off x="-1" y="4184968"/>
            <a:ext cx="110431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k31yand </a:t>
            </a:r>
          </a:p>
          <a:p>
            <a:pPr algn="r"/>
            <a:endParaRPr lang="en-US" sz="2000" dirty="0">
              <a:solidFill>
                <a:srgbClr val="E47128"/>
              </a:solidFill>
              <a:latin typeface="Consolas" panose="020B0609020204030204" pitchFamily="49" charset="0"/>
              <a:hlinkClick r:id="rId7"/>
            </a:endParaRPr>
          </a:p>
          <a:p>
            <a:pPr algn="r"/>
            <a:r>
              <a:rPr lang="en-US" sz="2000" dirty="0">
                <a:solidFill>
                  <a:srgbClr val="E47128"/>
                </a:solidFill>
                <a:latin typeface="Consolas" panose="020B0609020204030204" pitchFamily="49" charset="0"/>
                <a:hlinkClick r:id="rId7"/>
              </a:rPr>
              <a:t>http://k3y1and.blogspot.mx</a:t>
            </a:r>
            <a:r>
              <a:rPr lang="en-US" sz="2000" dirty="0" smtClean="0">
                <a:solidFill>
                  <a:srgbClr val="E47128"/>
                </a:solidFill>
                <a:latin typeface="Consolas" panose="020B0609020204030204" pitchFamily="49" charset="0"/>
                <a:hlinkClick r:id="rId7"/>
              </a:rPr>
              <a:t>/</a:t>
            </a:r>
          </a:p>
          <a:p>
            <a:pPr algn="r"/>
            <a:r>
              <a:rPr lang="en-US" sz="2000" dirty="0" smtClean="0">
                <a:solidFill>
                  <a:srgbClr val="E47128"/>
                </a:solidFill>
                <a:latin typeface="Consolas" panose="020B0609020204030204" pitchFamily="49" charset="0"/>
                <a:hlinkClick r:id="rId7"/>
              </a:rPr>
              <a:t>hkeyland@gmail.com</a:t>
            </a:r>
            <a:endParaRPr lang="es-MX" sz="2000" b="1" dirty="0" smtClean="0">
              <a:hlinkClick r:id="rId8"/>
            </a:endParaRPr>
          </a:p>
          <a:p>
            <a:pPr algn="r"/>
            <a:r>
              <a:rPr lang="es-MX" sz="2000" b="1" dirty="0" smtClean="0">
                <a:hlinkClick r:id="rId8"/>
              </a:rPr>
              <a:t>@</a:t>
            </a:r>
            <a:r>
              <a:rPr lang="es-MX" sz="2000" b="1" dirty="0" err="1">
                <a:hlinkClick r:id="rId8"/>
              </a:rPr>
              <a:t>hkeyland</a:t>
            </a:r>
            <a:endParaRPr lang="es-MX" sz="2000" b="1" dirty="0"/>
          </a:p>
          <a:p>
            <a:pPr algn="r"/>
            <a:endParaRPr lang="es-MX" sz="2000" dirty="0" smtClean="0">
              <a:solidFill>
                <a:srgbClr val="E47128"/>
              </a:solidFill>
              <a:latin typeface="Consolas" panose="020B0609020204030204" pitchFamily="49" charset="0"/>
            </a:endParaRPr>
          </a:p>
          <a:p>
            <a:pPr algn="r"/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49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6" y="796508"/>
            <a:ext cx="3827580" cy="54370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447" y="1420593"/>
            <a:ext cx="5721492" cy="432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8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25" y="1077450"/>
            <a:ext cx="8283629" cy="50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1954062" y="2722788"/>
            <a:ext cx="7741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El proceso de métodos y reglas preventivas, correctivas y de detección  que se deben seguir  para salvaguardar los sistemas y redes informáticas</a:t>
            </a:r>
            <a:endParaRPr lang="es-MX" sz="24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Seguridad Informática</a:t>
            </a:r>
          </a:p>
        </p:txBody>
      </p:sp>
    </p:spTree>
    <p:extLst>
      <p:ext uri="{BB962C8B-B14F-4D97-AF65-F5344CB8AC3E}">
        <p14:creationId xmlns:p14="http://schemas.microsoft.com/office/powerpoint/2010/main" val="345304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7781186" y="2174024"/>
            <a:ext cx="3074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0" b="1" dirty="0" smtClean="0">
                <a:solidFill>
                  <a:srgbClr val="ECB51D"/>
                </a:solidFill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Seguridad Informática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237" y="2205899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Seguridad Informática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716" y="1907282"/>
            <a:ext cx="5721492" cy="43277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63" y="1260554"/>
            <a:ext cx="2205067" cy="220506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20" y="2635290"/>
            <a:ext cx="1828649" cy="18286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641" y="3769339"/>
            <a:ext cx="1954924" cy="19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2769" cy="40011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-1" y="0"/>
            <a:ext cx="1059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Seguridad Informática con </a:t>
            </a:r>
            <a:r>
              <a:rPr lang="es-MX" sz="20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es-MX" sz="20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40" y="400110"/>
            <a:ext cx="6457828" cy="47034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362403" y="504120"/>
            <a:ext cx="60029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Utilizando la plataforma </a:t>
            </a:r>
            <a:r>
              <a:rPr lang="es-MX" sz="13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r>
              <a:rPr lang="es-MX" sz="13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 como herramienta para Hacking</a:t>
            </a:r>
            <a:endParaRPr lang="es-MX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2769" y="0"/>
            <a:ext cx="1599231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" y="5410762"/>
            <a:ext cx="1414513" cy="14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r="11488" b="12108"/>
          <a:stretch/>
        </p:blipFill>
        <p:spPr>
          <a:xfrm>
            <a:off x="1372699" y="6144786"/>
            <a:ext cx="10738077" cy="705976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6566619" y="1702900"/>
            <a:ext cx="4991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rgbClr val="E47128"/>
                </a:solidFill>
                <a:latin typeface="Consolas" panose="020B0609020204030204" pitchFamily="49" charset="0"/>
              </a:rPr>
              <a:t>En octubre del año pasado, miles de dispositivos infectados realizaron un ataque de denegación de servicio contra los servidores de Dyn, una importante empresa de DNS</a:t>
            </a:r>
            <a:endParaRPr lang="es-MX" sz="2000" dirty="0">
              <a:solidFill>
                <a:srgbClr val="E47128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57275" y="1055150"/>
            <a:ext cx="953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smtClean="0">
                <a:solidFill>
                  <a:srgbClr val="00858C"/>
                </a:solidFill>
                <a:latin typeface="Consolas" panose="020B0609020204030204" pitchFamily="49" charset="0"/>
              </a:rPr>
              <a:t>MIRAI BOTNET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1" y="1844135"/>
            <a:ext cx="5026059" cy="2823852"/>
          </a:xfrm>
          <a:prstGeom prst="rect">
            <a:avLst/>
          </a:prstGeom>
        </p:spPr>
      </p:pic>
      <p:sp>
        <p:nvSpPr>
          <p:cNvPr id="6" name="AutoShape 2" descr="data:image/png;base64,iVBORw0KGgoAAAANSUhEUgAAAOEAAADhCAMAAAAJbSJIAAAAdVBMVEUtquH///8tqeAtqeEfp+CUzu0IpN8bpuDw+f3y+v35/f77/v/r9/yAx+vR6/hBsuRPt+W94/VmveeEy+y/5PV1xepcuuar2/LY7vme1vDM6PczruLg8vvG5/ZKteWz3vOb0u+Y0++o1/BzxuuOzO2IyOt5x+vmHpO1AAARC0lEQVR4nO2di3bqrBKAMdCg1kuMTYyNl+rv7vs/4iH3AAMBgrE9q7NXt5akhC9cZ4ABzf7fBb06AU+XP8LfL3+Ev1/+CH+//BH+fvkj9CHvq9X89CbI12q+mk/w8GcTZtk9WV9CJkQUFkbjJPnMTs9NwvMIT7uvyyWklBCMVIIJoSGO0t3u/WnpeA7h4v6PZRLBajaOEzPM7df5OZT+CZfZvzikxIiNy04axveV9+R4J9yst6GmWA5QUpoefFdLr4SbR06d8SohFEd3r22sP8LFPQpJEGAcsP8CFCBUfEfsF1T/H6DiYvmJyhBc/ODu5iKEhZPw38ZbsrwRZmtEx+Uel5Nhel16Spkfwk08tnSWEnRfMd0eF17S5oMwi+2bziHCghG9+aiQ4wmzOPRVPAP+V0zJYzzjWMKNPz6JkAnN72PL6jjCZUyInCyPhCig2+sLCb8Iq3/+shCKinUgNM1eRPiZUsWL90hYxI7JY0RRdSacP0KiSpZHqWKn2/PkhB9bUg1dqp+gGo3Un2VgHd7cUP3C/q+HNUF1b/FZ3VRcqcY8uLzYD2dFde+ajW6Ei3UY8G/5uXnIhOSfExJmEQXSMF6AKt3FjunNaSDnQrjjRqBTEbLamLqoj/aE7zE/xJ6OEBHk0OBYE276JdQzIdgfcr/Rm7Wpw5bwU9IhnksoZitNbCujJeFVVpKmzEPkUBntCNehUbI8ihw7ye0GcVaErBdsOunK6FB20WX3XnbTuArB/R4f17aMppuvQsqBQdvj1yG4DqkGDeU9bfSoDWEfVj2jDeGaAi95qjzsPQYTmybVghAqon4Jdb1F/xqmu2cQwjn4EkKGaK40GhOqAF9CyAqqMaIpoRLwNYQWBdWQUFEHuTSMFwtClouGLaoZoToHp9Dx4cdgYmYYNyLU5OAreos2xGgSx4TwWqq7uJxtqD/ryYc6qP4S1Akpem5U9M+Fuo771+rby7AyhvKfcA3DsbeYzd8hvDXR+w0IP4k2nyYel/avkdhgGD5MuCFYW9emHpf2r9HEB2GE9a3JhBqwfDs9jCeMCfxoozRYij0hooMN6hDhbtDq+8J6WPzkQ63NAGFWdYSvI9Q9ubxG4gG7hp5wEeHB57w2D1k5vY8hbMYyP5kQEb3OryU8h3xcpsnyKEMtDROy1ZZTHeFqG1SCu9Fha8XoBzXTEr2g2orRhjTzFr3S0Ju3aP+utWL0gzCXhDr2eixUCH1zJXy04+0fkIe6EqwtpxrCz268rZuGmVx7koNwpCmnGsK0S/sP6PGhGfD2i649VRN+USAus2S5ipZCdw1jtZlYSbgkUFyA/IQ8REQ9BFcSxqaEr9Lx+Wvq8amKcEPAuMyS5Sq6dmyAEKeqxkZFyGXhT+8tii9K25uCMAur/rhYx1xOPJSzFP3vRdeMyvWUjbWi6pbb1Ze4GR6oVl8G9erLoFl92c5bVB16aagogkq7RZWWalYEt2s3a2NJcfNFoe8rCGOsfluqN/kUMSo95ReVGRwmzHTGNYs0WIplo8W3QnhrQxhbJPunEKoyESTciAbgiUZtbtpTa3KEMxEkjMUFsc/rLTCut9Bg7Kbj975QcFoRIswkG/6TCBldnn6/HY/Ht+80BxdyWuQhwrEp4Vpa0/yUUorJdn/u1gDPz/stsA4CsuaLX1pFEdKiAMKFnOgn5CEm0UE0k80PF56R3XS9KB8gjejI2ozw3hRSQHuCx04Y89eA26XJsRxcij8/5m1cuHgJyzMRjWFy7M0XTIBl4QBhJL80PSHeCxmpu70SkqrmjbKIlHSYoni37DouE0JEAD1RJvwEenttKcXp7GC524J8q6dUlt+EtUAoPZbv4Ny0CUa6I76YED6AvRPaNpuwMe/RasMFeSj5mLzvo/21zuJlW6DMtONQbmtkwlwXFyB4WxT+mwUi3esAGWKXwV20ZoRUfncS4Ybq4gIKI6nSuzfe9kRS48V3HxCFrDL26qg8rpEI11CV0uUh+Whetxkizo13GG7ySmNSJAEilHV9kXC5hba2agi7BB+NEAMyPOVXS8Z6DszanL05IZaruEjI9CZLwk7zvJr0/ti4jJ5zSvHlsVmUHYYhIb6I1gyR8B/YYugI016atsPtDTFc6bO4oe1/9+y9adx1Y9b+i6ViHRAI38tpCFytcmzWRuJ6IwTG9W4JXJsq2Cfm7HinmOB6QSaurRi4lCqawvigMjaIsvk4VXceSNA+rIq7s2L0EtJ8ki894RxW7jV5yFsqF4+BykhuZoCtnNVFH8xDScEQCIsxqV09FG2xHwMl1XKHb5ar3xjck4R6wn/wZjRNfyi9s/le42jAbJGPHlCtPZVBoh4sEBKQQksoz/ucU2VRxf9ZAW62BjOkwqhcrIg84UlBqJFq0MbL4gDosqWQgQEbLztNEUVgHhahkY5wF1oTIgzVrPktBxkh9UYpCo1FV0rLYB1hMlRKgSaHHMHkrY5MX5duN1/aO5t/F4A2lqj6G+UXnvKEKouB1h6kWtCyuMZIzAULwisdfDKcPGEGgyNcle+gezUabbp3Tb3D4z27XQjB3TIGbD4onV1JAD5Zp+OX34T+iyOsjPl2bSkbSutaj/fNrbATNuXVosO/Eu6BZtpTcU1oajhCydYtRyELHlyre9o94i0qrb70ezyhnCqhpdlyA0OOcK0a4+rru2aKuZH3VbY77pNoO7QKTSQ0nQPuf+PNphxhwr82IC7YImyqL8zeF+ZeIA6upXQcISDYSm03l6NLKQVmEvuEc+UG+4F6yJRE/w6e9s6EvOm7T7gKHQhxzHp2TGLv3uUSd0KuXeDyUDnzq9OejstDigiNfBfUakmWQ1uqIazzEGhWNC1a2Rtmh+80cnfsAMlyGyierOvxK7Mc1130Cb+EJc9mhPULW678VsUTMjciCvT8BE2f8E2pnevqYSSmzY9sxLdsglpLOEBoqQHnT/CTx+RAVYkZ0PELwn6SLAkBaWzenqXqLFy0J/+EVmq7sdSTTjbz+G2Q31IKmjHGywopCScvpRYTERayIwZPlpNXfeN2Q40nxPjixzkeJ3U1dCul3KLo0b0Fi9Tajj0szWYdFyvGcB7qRg8gfYBGuRuDZNOk2rLHx0aEIIVaCtUi8t3YtLPbRhqwbR7a64ds6ObLF2cl3QIFF91isB46ECJibn8xkc8hq+8AYV8F9kSI6H8+G9RvwsduSTimx1cSIpL684y7yuUqZkXot8dva0x+85WNRyrFPhmhbhAVkMvBS5u6uOgMa8O2NjUhtN5LjEJNWFhraL7+OI12rX4lcuw2Vgx1Pfygqj9Uvq02COf7OI3SNN7vxnYcxXhmUI/XXcNIRTh3sdM0hGxcs1wufbjG72ehGyE3LQ1YogAxaUt9qYkLborPcuRdJWXI1ubWlnqze/OrHF20JzXh+4U3UVoR+srEFT9376I98SnxMm9Rfzq6UOUlIWDsNoQhZ7n1R+jHnLETeiyXUqqZe7qrps6NCFn5H92UrsQFNE6llGsR+Flupzng7ivZj0VMxEGHQ1sqLGcfP4/fDyLrcYgHaVSlHSbKhMW3/npQkbBabdL9oaZvha4FKKDxGAv4polM9+RBKwbhnUh4WE/D/UYuFk4bBVkBe1mU1ib1Nd16mtnX0JqoQUKEceJol1pKmwKRsq7xQUIe8s83W9dmQVgoGfGHS7/xDS1js9ctsLDc0mxtohUhYyTb5HDOVlYa8Q10C+dAKCx4tVxfakZYTFISTP6zaXWO8Npd+1IqegGxXCNsSlh4Fz/aKIrHIh7gMfaE4tan0eu8VXkYW7U31YYbL4RE6JIFwoW9r2CoaJHI6jC85V5pP7HuLaQlaOKOkrhvQdCMHuAev/orEtlZpOZJvcfZaKwxoONLfgZFwgexmiFAYkOGWV9haampdo1KUQ0HASWYEYrNG7DvCRCjehgEhKDoZtvfX3PdBg1d/YB6C5KK8Y/bu4ZbIZSiS3LIbA1t8/4e4oFxvfJar6Wh4qagcfsP8SVJL5ft5ZIm++PHyWEgc770M9ADoezYzHIPqSD5/jR7Xy5dLaQrYaBm2U9BvYW81XnkPmCSH51NF4ujWAPH5yGwnwPYyw0o+uo3iclFco1gxneIpPpg825hwlAeKMqEUKevfQ652OfjQvQPMUgBiFxKId8fgE8FQA3WW/UDmu8zmzFM9shpN5wwmDMYSEz7JQRWgAKEn7JPT4Wu2QYFBMWmh8Ceiq00gX6QMjw3AX4JcuA9A4RLuWiYWPVJHt+HusNldohz04OQ+7GbZSbo5hPyT/Pl5oGHDUgR03w3Cq1wtTkkW6TFG6sfgt4TIcK5tO3PWHtiYxuUR8nb9bzJTqtSTtnnx+EtiXKkO6HbByHongb2EyXZZa30w9L1Uz+rqt8NiuZYQnCthKWvL7NkdX9nU+XGasBYGnSrCSV/ba6EljKOMISXu5j53PsNhIostPWbCIhHQl3sg1aMUDF9qfF9GVQ+Hzp/l/U5mp3vy/qUTtz4sGzODud8X9andPb8TpTHe3S+L9tY+qd0lo9FuD2ls7pB8n2Jm5swAZ21qQmF5vQH5CEgnDlDeeqMinDFxT1RPRyhPal3eSr9CHMDm59PKDltGSZc9ruy1xEa6vj0puLQ+PM+h0BcZslyFec8FDY3GxLO0q6xMXqT48VZx6eanUkawkzb3crPGS+6Hl93u7KnGCDsNTYTEVrGjttP3TSe9gQP2aWfmcVfZxIAxCh2QMdv4gy1zja0hO1ixdGWFK24EjZKk66MDp0zc5/2nBld7Er6oS2eA6chJcP7HCfqLZSEunbUgHDVuYS1SJaruBAC3i6tCKc9s8tBPyTR0KTJ4LlrZZcBtJdyGsaLGWE/SN9RmBG+x/QH56HB2ceDhOVirJ/alg6dSGZGODvpjdQTtTTQNQoaSO0Jy1Msi0fguuiXS18U55AWP71DPeRzSOub+XNIgy6q3jmkGDXncjWPqRv2+niPga7egnD2+bpSqpHhZtSccHbTnAf83FKquXlrNtllRjjbU2UaJtfxq7uMd7AYEmpOdfaoAVtYMbDx/nFTwpefrS4GG+9YNSZUIr6C0ALQgrBEfN2orR9kXkTtCGcPcM3b9FYMYtiK2hPOdqR1gV05l27/BdxPd0pngPo3NH9Z39ae0ln069U97Smd9VGduDuls3ZoHWBi5xzOinD2CcxTTz33RE2OG3cmnG2Qyb6d0ThAULvewmQsOoJwdorFJnVSQmzliNiJkClToSIN42VQP8TI3u2WNWGxsQaDaXg+IY0c9o05EM42EYXS8GxCTB8uC1ldCGfzpHfkylSEJHfbFedEyC0/n6a3wKHrzkZHwtlq3dRGS6u+2+0kN3cE7omQNThIsIdrZ2bkxJtN5JRBo7amuhPOVkmI0RSllDrWwNGEbBAXUfzkliZAJLyN8pYyirA4HgjavOAqwMsiJBnpb2Mk4Wz+hTRWKkuRXhYOx3ufGktYMBJfjAIh4/PgamM8IRuqMkYvtZEjJNSP9zAfhLPZ4iunVucDwtLrQAiJPXlH80PIyupnGnpgrEkpenhzD+6LkMnqEVISgKsv+ZPH66kJYPVluXaThNu7R0+THgmZfKwxtVvaLeZe4RDNr3Npv4Tljpg8tDyVtCuc4XZ99uEurC++CZksNmsU2jY8LPPC6Ov0BH+9TyCcFUeS3BOCQ6P9P8XBuCHOv66+M6+W5xCWsty9XSIShsW54op8Iyzn8ii9jvbTp5EnEpZyyj6TJEnDQihppPw1jJPkkW2eUDA5eTZhLcUGqPnu8VbLaV4ETPPoiQhfKH+Ev1/+CH+//BH+fvkj/P3yR/j75X9bIdPJibQUv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90" y="3441097"/>
            <a:ext cx="1437849" cy="11682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106" y="3320705"/>
            <a:ext cx="1205388" cy="147057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47" y="3461215"/>
            <a:ext cx="1426932" cy="118955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24" y="3817853"/>
            <a:ext cx="1795888" cy="637845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17925" y="5005849"/>
            <a:ext cx="9731265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300" dirty="0" smtClean="0">
                <a:hlinkClick r:id="rId12"/>
              </a:rPr>
              <a:t>http://es.gizmodo.com/el-ataque-de-la-botnet-mirai-le-costo-muy-caro-a-dyn-m-1792035440</a:t>
            </a:r>
            <a:endParaRPr lang="es-MX" sz="1300" dirty="0" smtClean="0"/>
          </a:p>
          <a:p>
            <a:endParaRPr lang="es-MX" dirty="0"/>
          </a:p>
        </p:txBody>
      </p:sp>
      <p:sp>
        <p:nvSpPr>
          <p:cNvPr id="20" name="Rectángulo 19"/>
          <p:cNvSpPr/>
          <p:nvPr/>
        </p:nvSpPr>
        <p:spPr>
          <a:xfrm>
            <a:off x="917541" y="5410762"/>
            <a:ext cx="893164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300" dirty="0" smtClean="0">
                <a:hlinkClick r:id="rId13"/>
              </a:rPr>
              <a:t>https://www.incapsula.com/blog/malware-analysis-mirai-ddos-botnet.html</a:t>
            </a:r>
            <a:endParaRPr lang="es-MX" sz="1300" dirty="0" smtClean="0"/>
          </a:p>
          <a:p>
            <a:endParaRPr lang="es-MX" sz="1300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14"/>
          <a:srcRect l="23034" t="27104" r="24207" b="45862"/>
          <a:stretch/>
        </p:blipFill>
        <p:spPr>
          <a:xfrm>
            <a:off x="6650183" y="4686992"/>
            <a:ext cx="5266890" cy="15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2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834</Words>
  <Application>Microsoft Office PowerPoint</Application>
  <PresentationFormat>Panorámica</PresentationFormat>
  <Paragraphs>164</Paragraphs>
  <Slides>33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k3y1and</dc:creator>
  <cp:lastModifiedBy>k3y1and</cp:lastModifiedBy>
  <cp:revision>44</cp:revision>
  <dcterms:created xsi:type="dcterms:W3CDTF">2017-03-31T17:29:29Z</dcterms:created>
  <dcterms:modified xsi:type="dcterms:W3CDTF">2017-06-27T16:14:43Z</dcterms:modified>
</cp:coreProperties>
</file>